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4" r:id="rId3"/>
    <p:sldMasterId id="2147483756" r:id="rId4"/>
    <p:sldMasterId id="2147483910" r:id="rId5"/>
    <p:sldMasterId id="2147483922" r:id="rId6"/>
    <p:sldMasterId id="2147483934" r:id="rId7"/>
  </p:sldMasterIdLst>
  <p:notesMasterIdLst>
    <p:notesMasterId r:id="rId12"/>
  </p:notesMasterIdLst>
  <p:sldIdLst>
    <p:sldId id="320" r:id="rId8"/>
    <p:sldId id="322" r:id="rId9"/>
    <p:sldId id="343" r:id="rId10"/>
    <p:sldId id="325" r:id="rId11"/>
  </p:sldIdLst>
  <p:sldSz cx="9144000" cy="6858000" type="screen4x3"/>
  <p:notesSz cx="6723063" cy="9853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0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30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16CA7-5032-4889-B978-AFB7F5774000}" type="datetimeFigureOut">
              <a:rPr lang="fr-FR" smtClean="0"/>
              <a:t>29/06/2018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31900"/>
            <a:ext cx="4435475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100" y="4741863"/>
            <a:ext cx="5378450" cy="3879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59900"/>
            <a:ext cx="29130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8413" y="9359900"/>
            <a:ext cx="291306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A0379-C1F8-475D-AE00-A20E6CF00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4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D1B7B198-31AE-4C2A-B874-E038D644E4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2061A7E-A770-49B6-A341-B2E017AB8E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fr-FR"/>
              <a:t>Slide to indicate the scales over which the projects operate</a:t>
            </a:r>
          </a:p>
          <a:p>
            <a:pPr>
              <a:spcBef>
                <a:spcPct val="0"/>
              </a:spcBef>
            </a:pPr>
            <a:r>
              <a:rPr lang="en-GB" altLang="fr-FR"/>
              <a:t>Do we want project coordinator names with each logo?</a:t>
            </a:r>
          </a:p>
          <a:p>
            <a:pPr>
              <a:spcBef>
                <a:spcPct val="0"/>
              </a:spcBef>
            </a:pPr>
            <a:endParaRPr lang="en-GB" altLang="fr-FR"/>
          </a:p>
          <a:p>
            <a:pPr>
              <a:spcBef>
                <a:spcPct val="0"/>
              </a:spcBef>
            </a:pPr>
            <a:r>
              <a:rPr lang="en-GB" altLang="fr-FR"/>
              <a:t>Antoine: My feeling is that RUR-06 is the broadest topic as it encompasses a wide range of annual and perennial crops, addresses field, farm, value chain and territory levels, I ma not sure why you put it that way</a:t>
            </a:r>
          </a:p>
          <a:p>
            <a:pPr>
              <a:spcBef>
                <a:spcPct val="0"/>
              </a:spcBef>
            </a:pPr>
            <a:r>
              <a:rPr lang="en-GB" altLang="fr-FR"/>
              <a:t>From Ali: I’m happy with your suggestion – I was undecided which pair of projects planned work furthest down the supply chain, but based on your response, it sounds like RUR-6 should go at the broadest scale. I’ve amended it accordingly. 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E3954F4-CB7C-474D-98DC-C8DEF1D8E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68C27E-659C-4391-8909-2C83E893E350}" type="slidenum">
              <a:rPr lang="en-GB" altLang="fr-FR"/>
              <a:pPr/>
              <a:t>2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23600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F67B00-DF6C-487F-AA39-E65834D0E6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22EC5C-3A17-4DD5-97B0-CF94BA2EAA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E7C3E-9623-4C4E-9F24-463FD12D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F5CCF-6B86-45F7-91AF-ECD669FB72F3}" type="datetimeFigureOut">
              <a:rPr lang="en-GB"/>
              <a:pPr>
                <a:defRPr/>
              </a:pPr>
              <a:t>29/06/2018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C443-9C28-4930-8C93-95BB8FB4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0D2E-6727-4811-8D85-A90A191E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7C414-611F-4164-88C4-159BDE29D53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3172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0D2DC1-8AC9-4D62-A31F-6E7479DDA2B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C87B57-2D19-446D-8154-AA38971B68B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D6574F-86A4-49D8-98A9-7F294FFE9D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654C80-FA5A-4340-BB3F-080621C066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00D2AE-728F-4C11-816D-75AC23037B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FE107C-EE61-455B-80F4-01F23AD0DC3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AD029B-8190-448C-8D75-B2E33EB6B2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6026CB-C5AB-46C1-8098-9EF8F5459C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ED742A-DDEA-447F-A9E1-2A460C5062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70BB58-E78A-437E-A976-C04C3F18AD3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B1440B-A358-412A-BD27-B54D1FE7FA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9E9A71-2B1E-4510-A03D-E5F0B10107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46EAFB-E202-4EF1-8C60-A3E19AA359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912D66-9B92-41AF-91AA-05E8F26619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B95F64-44C7-40AB-BC71-389A991436E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E1F10E-E34F-4AC4-8C74-1B4F2015F4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E101C9-D30F-4CB6-997E-860F12F6D4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D4B369-51D1-44CE-87DB-9A706F72E0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0A1C3E-D3DD-48AB-BE87-1E6AAADCAF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EF3FB6-F501-42B7-BB03-F577A19DEF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F5C0B5-A543-4B04-826F-48978D9078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EF00EC-F531-4354-A3D6-C6E7FF5065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86E561-A882-4201-8A08-6EA36BE16D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B1BE70-CF66-4963-AB7C-58E45639B9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108F49-7C4A-4ACD-86D4-4418EDD9CB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4687E4-83CD-42F7-9C11-D46D06B256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3F1AC6-ED62-450E-ACD3-FBD4128987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CF11A8-0F37-42CE-9FEF-69D6D09942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55B2C7-4081-4EC3-BFB8-3196C19B69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5D3FB8-CCE3-4E0C-B8FA-0E07CA27BC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4E19E5-E3C2-4DB7-9A1E-1691A2AA8D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3CDBC3-8575-4E21-893C-78180A9D55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F84AD8-C40E-4D21-ABC1-44B7672ECB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67127-AFF2-49ED-AB52-9E7DA2228BDE}" type="datetimeFigureOut">
              <a:rPr lang="fr-FR" smtClean="0"/>
              <a:pPr>
                <a:defRPr/>
              </a:pPr>
              <a:t>29/06/2018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075D8-4582-4E7D-B0EC-287F80BECA4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0542F-FEE7-451F-9B5C-A941D2D6D9A9}" type="datetimeFigureOut">
              <a:rPr lang="fr-FR" smtClean="0"/>
              <a:pPr>
                <a:defRPr/>
              </a:pPr>
              <a:t>29/06/2018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11D27-A3D7-4D5C-BE50-6BEE1F73C681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11E21-23A8-4BA2-A5B3-CBCACB458515}" type="datetimeFigureOut">
              <a:rPr lang="fr-FR" smtClean="0"/>
              <a:pPr>
                <a:defRPr/>
              </a:pPr>
              <a:t>29/06/2018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8ACA8-025A-4ED5-A041-52E2EF8212E2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AEE28-D40C-4592-8E38-8C45E27A862F}" type="datetimeFigureOut">
              <a:rPr lang="fr-FR" smtClean="0"/>
              <a:pPr>
                <a:defRPr/>
              </a:pPr>
              <a:t>29/06/2018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CE208-2ED1-411E-98C4-15DAEC50487D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2AD3F-5BEC-4C5F-8AFB-D49F37EB1137}" type="datetimeFigureOut">
              <a:rPr lang="fr-FR" smtClean="0"/>
              <a:pPr>
                <a:defRPr/>
              </a:pPr>
              <a:t>29/06/2018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9C86B-4EDC-4AD0-8997-410EB6DFBEE0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DB14C-69C6-4434-99E2-ED1868FD5503}" type="datetimeFigureOut">
              <a:rPr lang="fr-FR" smtClean="0"/>
              <a:pPr>
                <a:defRPr/>
              </a:pPr>
              <a:t>29/06/2018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94581-CEE1-4DC2-8CC9-F4F0FB80E1A9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07F78-79D3-4E6C-A006-2B6F23819F0F}" type="datetimeFigureOut">
              <a:rPr lang="fr-FR" smtClean="0"/>
              <a:pPr>
                <a:defRPr/>
              </a:pPr>
              <a:t>29/06/2018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0F61C-D0FA-44BA-B587-57FD97C09B0F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72516-37AF-4BAF-B529-4B2BD6CCBF50}" type="datetimeFigureOut">
              <a:rPr lang="fr-FR" smtClean="0"/>
              <a:pPr>
                <a:defRPr/>
              </a:pPr>
              <a:t>29/06/2018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EC99C-8277-4B88-9452-F48DA40EB934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A6AF57-E2B7-498A-966D-843E8F0A11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60F21-C267-427A-8F35-8F85F10CFD70}" type="datetimeFigureOut">
              <a:rPr lang="fr-FR" smtClean="0"/>
              <a:pPr>
                <a:defRPr/>
              </a:pPr>
              <a:t>29/06/2018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325F4-EABA-4EA0-B88D-4F171BABDAA3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E1E76-7301-419C-ADEC-C97A9BCCA795}" type="datetimeFigureOut">
              <a:rPr lang="fr-FR" smtClean="0"/>
              <a:pPr>
                <a:defRPr/>
              </a:pPr>
              <a:t>29/06/2018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1277-B2F3-4261-8EC9-513BC9BE274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51740-EB5C-420C-A630-1035A3D38EEB}" type="datetimeFigureOut">
              <a:rPr lang="fr-FR" smtClean="0"/>
              <a:pPr>
                <a:defRPr/>
              </a:pPr>
              <a:t>29/06/2018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ACD7E-E24D-4D35-B0A8-C137C62D9D6E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6681417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323440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25548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1165206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5453986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44500086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965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EB0CFA-2074-47E8-B349-9951326CB1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1667490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fr-FR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31154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612126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2760103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9380252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327876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395873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2970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5578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6347616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5041905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0316890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A2D6CC-9BD9-4675-AF0F-E1ACE6B5A3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45485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52724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fr-FR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8023912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4033673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752223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FB45CD-109B-46AD-B8C1-A2449EFED7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F580FA-0294-469C-9985-9F418D03B6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21EB9B-6925-4C53-AC23-6768280093B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94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6A52E3-3C1C-40D7-AAC3-3C61A1EE16C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884E91-36E5-4492-9D5D-61110E631A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A07447-2017-4666-B43E-1DFEF942C0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921EB9B-6925-4C53-AC23-6768280093B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68" indent="-20091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43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101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558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1946673"/>
            <a:ext cx="7358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9308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20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32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844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356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797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238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679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120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.muel@terresinovia.fr)" TargetMode="External"/><Relationship Id="rId2" Type="http://schemas.openxmlformats.org/officeDocument/2006/relationships/hyperlink" Target="mailto:eric.justes@cirad.fr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antoine.messean@inra.fr" TargetMode="External"/><Relationship Id="rId5" Type="http://schemas.openxmlformats.org/officeDocument/2006/relationships/hyperlink" Target="mailto:raul.zornoza@upct.es)" TargetMode="External"/><Relationship Id="rId4" Type="http://schemas.openxmlformats.org/officeDocument/2006/relationships/hyperlink" Target="mailto:pete.iannetta@hutton.ac.u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38936193-BF8A-440C-8F41-A6C456DF76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479675"/>
            <a:ext cx="21145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3">
            <a:extLst>
              <a:ext uri="{FF2B5EF4-FFF2-40B4-BE49-F238E27FC236}">
                <a16:creationId xmlns:a16="http://schemas.microsoft.com/office/drawing/2014/main" id="{1C03892B-7690-4E0A-A92E-3EF13E9016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9988"/>
            <a:ext cx="17145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BA4B68-429E-491B-B54A-AA13E85CF5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2" y="2386652"/>
            <a:ext cx="1776289" cy="164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4" descr="C:\Users\pi40717\AppData\Local\Microsoft\Windows\Temporary Internet Files\Content.Outlook\KPPV1A3F\Logo Tom v2.tif">
            <a:extLst>
              <a:ext uri="{FF2B5EF4-FFF2-40B4-BE49-F238E27FC236}">
                <a16:creationId xmlns:a16="http://schemas.microsoft.com/office/drawing/2014/main" id="{81644371-C329-44F7-A087-1E302948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2419350"/>
            <a:ext cx="1365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itle 2">
            <a:extLst>
              <a:ext uri="{FF2B5EF4-FFF2-40B4-BE49-F238E27FC236}">
                <a16:creationId xmlns:a16="http://schemas.microsoft.com/office/drawing/2014/main" id="{C9B93591-7423-49CD-8CD9-365A54E5E864}"/>
              </a:ext>
            </a:extLst>
          </p:cNvPr>
          <p:cNvSpPr txBox="1">
            <a:spLocks/>
          </p:cNvSpPr>
          <p:nvPr/>
        </p:nvSpPr>
        <p:spPr bwMode="auto">
          <a:xfrm>
            <a:off x="395288" y="368300"/>
            <a:ext cx="8112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fr-FR" sz="4400" b="1"/>
              <a:t>‘Crop diversification’ cluster of Horizon2020 funded EU projects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34B08-557B-4F01-8852-E41C5029DB19}"/>
              </a:ext>
            </a:extLst>
          </p:cNvPr>
          <p:cNvSpPr/>
          <p:nvPr/>
        </p:nvSpPr>
        <p:spPr>
          <a:xfrm>
            <a:off x="611188" y="4716463"/>
            <a:ext cx="8137525" cy="1846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Collaboration between projects to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share information, methods and results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increase the overall impact on crop diversification uptake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sustain activities and infrastructures into the future.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2056" name="Picture 6">
            <a:extLst>
              <a:ext uri="{FF2B5EF4-FFF2-40B4-BE49-F238E27FC236}">
                <a16:creationId xmlns:a16="http://schemas.microsoft.com/office/drawing/2014/main" id="{2436F6A0-64CA-42BA-9F68-6E101BFE95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3344863"/>
            <a:ext cx="18732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>
            <a:extLst>
              <a:ext uri="{FF2B5EF4-FFF2-40B4-BE49-F238E27FC236}">
                <a16:creationId xmlns:a16="http://schemas.microsoft.com/office/drawing/2014/main" id="{F1187E76-3A49-4651-9D91-CFAD7ABE04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17738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43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4FD37771-8726-436E-A998-B9AD176B2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9" b="79555"/>
          <a:stretch>
            <a:fillRect/>
          </a:stretch>
        </p:blipFill>
        <p:spPr bwMode="auto">
          <a:xfrm>
            <a:off x="-36513" y="5480050"/>
            <a:ext cx="92884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>
            <a:extLst>
              <a:ext uri="{FF2B5EF4-FFF2-40B4-BE49-F238E27FC236}">
                <a16:creationId xmlns:a16="http://schemas.microsoft.com/office/drawing/2014/main" id="{88A2E0ED-B7EE-4393-AD04-214895E3D8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6"/>
          <a:stretch>
            <a:fillRect/>
          </a:stretch>
        </p:blipFill>
        <p:spPr bwMode="auto">
          <a:xfrm>
            <a:off x="-7938" y="-100013"/>
            <a:ext cx="91519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FEE7CD5-3AA0-43D5-A70D-50F3FF9E8EF9}"/>
              </a:ext>
            </a:extLst>
          </p:cNvPr>
          <p:cNvGrpSpPr/>
          <p:nvPr/>
        </p:nvGrpSpPr>
        <p:grpSpPr>
          <a:xfrm rot="5400000">
            <a:off x="1964996" y="2785628"/>
            <a:ext cx="4817496" cy="1131503"/>
            <a:chOff x="2036341" y="2521860"/>
            <a:chExt cx="5184576" cy="1224136"/>
          </a:xfrm>
          <a:solidFill>
            <a:schemeClr val="accent3"/>
          </a:solidFill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BE10774D-CA43-4790-B184-0F7D43FD1B42}"/>
                </a:ext>
              </a:extLst>
            </p:cNvPr>
            <p:cNvSpPr/>
            <p:nvPr/>
          </p:nvSpPr>
          <p:spPr>
            <a:xfrm rot="5400000">
              <a:off x="6140797" y="2665876"/>
              <a:ext cx="1224136" cy="936104"/>
            </a:xfrm>
            <a:prstGeom prst="triangl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5D67E8E-D242-467A-8140-585B3134C81C}"/>
                </a:ext>
              </a:extLst>
            </p:cNvPr>
            <p:cNvSpPr/>
            <p:nvPr/>
          </p:nvSpPr>
          <p:spPr>
            <a:xfrm rot="16200000">
              <a:off x="3800537" y="1009692"/>
              <a:ext cx="720080" cy="4248472"/>
            </a:xfrm>
            <a:prstGeom prst="triangl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3077" name="Image 3">
            <a:extLst>
              <a:ext uri="{FF2B5EF4-FFF2-40B4-BE49-F238E27FC236}">
                <a16:creationId xmlns:a16="http://schemas.microsoft.com/office/drawing/2014/main" id="{068F49C8-739C-48BF-AC8A-9BBB5BE6BC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33664"/>
            <a:ext cx="1355433" cy="10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ED3985-C97B-4432-8892-3E3972F799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76603"/>
            <a:ext cx="1279777" cy="118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15" descr="C:\Users\pi40717\AppData\Local\Microsoft\Windows\Temporary Internet Files\Content.Outlook\KPPV1A3F\Logo Tom v2.tif">
            <a:extLst>
              <a:ext uri="{FF2B5EF4-FFF2-40B4-BE49-F238E27FC236}">
                <a16:creationId xmlns:a16="http://schemas.microsoft.com/office/drawing/2014/main" id="{F24F512D-132C-47B7-BBC5-2F079BAFD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98738"/>
            <a:ext cx="12954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6">
            <a:extLst>
              <a:ext uri="{FF2B5EF4-FFF2-40B4-BE49-F238E27FC236}">
                <a16:creationId xmlns:a16="http://schemas.microsoft.com/office/drawing/2014/main" id="{319AF826-2677-40F6-B6B4-892B9EE6A7C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119563"/>
            <a:ext cx="19272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7">
            <a:extLst>
              <a:ext uri="{FF2B5EF4-FFF2-40B4-BE49-F238E27FC236}">
                <a16:creationId xmlns:a16="http://schemas.microsoft.com/office/drawing/2014/main" id="{76DF591B-C430-4255-8FDF-2AC0B2B18EF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1130300"/>
            <a:ext cx="24320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8">
            <a:extLst>
              <a:ext uri="{FF2B5EF4-FFF2-40B4-BE49-F238E27FC236}">
                <a16:creationId xmlns:a16="http://schemas.microsoft.com/office/drawing/2014/main" id="{5D924B28-4E04-49DF-8BEC-00F15EB3A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63" y="1443038"/>
            <a:ext cx="3311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fr-FR" sz="1600" b="1"/>
              <a:t>SFS-02-2016: Teaming up for good</a:t>
            </a:r>
            <a:r>
              <a:rPr lang="en-GB" altLang="fr-FR" sz="1600"/>
              <a:t>:</a:t>
            </a:r>
          </a:p>
          <a:p>
            <a:pPr algn="ctr"/>
            <a:r>
              <a:rPr lang="en-GB" altLang="fr-FR" sz="1600"/>
              <a:t>Exploiting the benefits of species diversity in cropping systems </a:t>
            </a:r>
          </a:p>
        </p:txBody>
      </p:sp>
      <p:sp>
        <p:nvSpPr>
          <p:cNvPr id="3083" name="Rectangle 19">
            <a:extLst>
              <a:ext uri="{FF2B5EF4-FFF2-40B4-BE49-F238E27FC236}">
                <a16:creationId xmlns:a16="http://schemas.microsoft.com/office/drawing/2014/main" id="{0B69896A-2D82-4BD8-BF20-E6EA2F20D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5" y="2565400"/>
            <a:ext cx="3419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fr-FR" sz="1600" b="1"/>
              <a:t>SFS-26-2016: Legumes - transition paths </a:t>
            </a:r>
            <a:r>
              <a:rPr lang="en-GB" altLang="fr-FR" sz="1600"/>
              <a:t>to sustainable legume-based farming systems and agri-feed and food chains </a:t>
            </a:r>
          </a:p>
        </p:txBody>
      </p:sp>
      <p:sp>
        <p:nvSpPr>
          <p:cNvPr id="3084" name="Rectangle 20">
            <a:extLst>
              <a:ext uri="{FF2B5EF4-FFF2-40B4-BE49-F238E27FC236}">
                <a16:creationId xmlns:a16="http://schemas.microsoft.com/office/drawing/2014/main" id="{C4343A2C-13D1-4AD4-A0D5-2ADF7544E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149725"/>
            <a:ext cx="38020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fr-FR" sz="1600" b="1"/>
              <a:t>RUR-06-2016: Crop diversification systems </a:t>
            </a:r>
            <a:r>
              <a:rPr lang="en-GB" altLang="fr-FR" sz="1600"/>
              <a:t>for the delivery of food, feed, industrial products and ecosystems services – from farm benefits to value-chain organisation</a:t>
            </a:r>
          </a:p>
        </p:txBody>
      </p:sp>
      <p:pic>
        <p:nvPicPr>
          <p:cNvPr id="3085" name="Picture 21">
            <a:extLst>
              <a:ext uri="{FF2B5EF4-FFF2-40B4-BE49-F238E27FC236}">
                <a16:creationId xmlns:a16="http://schemas.microsoft.com/office/drawing/2014/main" id="{CEF09D57-9898-4B1E-A77F-5E1758BA4E2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371975"/>
            <a:ext cx="23415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46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CECDC758-1002-48C3-8D6B-81D958B1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/>
              <a:t>Projects involved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8F840-87B7-4B78-BA27-698A7E27E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600"/>
              </a:spcAft>
              <a:defRPr/>
            </a:pPr>
            <a:r>
              <a:rPr lang="en-GB" b="1" dirty="0" err="1"/>
              <a:t>DIVERSify</a:t>
            </a:r>
            <a:r>
              <a:rPr lang="en-GB" b="1" dirty="0"/>
              <a:t>,</a:t>
            </a:r>
            <a:r>
              <a:rPr lang="en-GB" dirty="0"/>
              <a:t> “</a:t>
            </a:r>
            <a:r>
              <a:rPr lang="en-US" dirty="0"/>
              <a:t>Designing </a:t>
            </a:r>
            <a:r>
              <a:rPr lang="en-US" dirty="0" err="1"/>
              <a:t>InnoVative</a:t>
            </a:r>
            <a:r>
              <a:rPr lang="en-US" dirty="0"/>
              <a:t> plant teams for Ecosystem Resilience and agricultural Sustainability”</a:t>
            </a:r>
            <a:r>
              <a:rPr lang="en-GB" dirty="0"/>
              <a:t>, GA no. </a:t>
            </a:r>
            <a:r>
              <a:rPr lang="en-US" dirty="0"/>
              <a:t>727284, coordinator Alison Karley (Alison.Karley@hutton.ac.uk)</a:t>
            </a:r>
            <a:r>
              <a:rPr lang="en-GB" dirty="0"/>
              <a:t>;</a:t>
            </a:r>
            <a:endParaRPr lang="fr-FR" dirty="0"/>
          </a:p>
          <a:p>
            <a:pPr fontAlgn="auto">
              <a:spcAft>
                <a:spcPts val="600"/>
              </a:spcAft>
              <a:defRPr/>
            </a:pPr>
            <a:r>
              <a:rPr lang="en-GB" b="1" dirty="0" err="1"/>
              <a:t>ReMIX</a:t>
            </a:r>
            <a:r>
              <a:rPr lang="en-GB" dirty="0"/>
              <a:t>, “Redesigning European cropping systems based on species </a:t>
            </a:r>
            <a:r>
              <a:rPr lang="en-GB" dirty="0" err="1"/>
              <a:t>MIXtures</a:t>
            </a:r>
            <a:r>
              <a:rPr lang="en-GB" dirty="0"/>
              <a:t>”</a:t>
            </a:r>
            <a:r>
              <a:rPr lang="en-US" dirty="0"/>
              <a:t>, </a:t>
            </a:r>
            <a:r>
              <a:rPr lang="en-GB" dirty="0"/>
              <a:t>GA no. 727217</a:t>
            </a:r>
            <a:r>
              <a:rPr lang="en-US" dirty="0"/>
              <a:t>, </a:t>
            </a:r>
            <a:r>
              <a:rPr lang="en-GB" dirty="0"/>
              <a:t>coordinator Eric </a:t>
            </a:r>
            <a:r>
              <a:rPr lang="en-GB" dirty="0" err="1"/>
              <a:t>Justes</a:t>
            </a:r>
            <a:r>
              <a:rPr lang="en-GB" dirty="0"/>
              <a:t> (</a:t>
            </a:r>
            <a:r>
              <a:rPr lang="en-GB" dirty="0">
                <a:hlinkClick r:id="rId2"/>
              </a:rPr>
              <a:t>eric.justes@cirad.fr</a:t>
            </a:r>
            <a:r>
              <a:rPr lang="en-GB" dirty="0"/>
              <a:t>);</a:t>
            </a:r>
            <a:endParaRPr lang="fr-FR" dirty="0"/>
          </a:p>
          <a:p>
            <a:pPr fontAlgn="auto">
              <a:spcAft>
                <a:spcPts val="600"/>
              </a:spcAft>
              <a:defRPr/>
            </a:pPr>
            <a:r>
              <a:rPr lang="en-US" b="1" dirty="0"/>
              <a:t>Leg-Value</a:t>
            </a:r>
            <a:r>
              <a:rPr lang="en-US" dirty="0"/>
              <a:t>, “Fostering sustainable legume-based farming systems and </a:t>
            </a:r>
            <a:r>
              <a:rPr lang="en-US" dirty="0" err="1"/>
              <a:t>agri</a:t>
            </a:r>
            <a:r>
              <a:rPr lang="en-US" dirty="0"/>
              <a:t>-feed and food chains in the EU”, GA no. 727672, coordinator </a:t>
            </a:r>
            <a:r>
              <a:rPr lang="en-US" dirty="0" err="1"/>
              <a:t>Frédéric</a:t>
            </a:r>
            <a:r>
              <a:rPr lang="en-US" dirty="0"/>
              <a:t> </a:t>
            </a:r>
            <a:r>
              <a:rPr lang="en-US" dirty="0" err="1"/>
              <a:t>Muel</a:t>
            </a:r>
            <a:r>
              <a:rPr lang="en-US" dirty="0"/>
              <a:t> (</a:t>
            </a:r>
            <a:r>
              <a:rPr lang="en-US" u="sng" dirty="0">
                <a:hlinkClick r:id="rId3"/>
              </a:rPr>
              <a:t>f.muel@terresinovia.fr</a:t>
            </a:r>
            <a:r>
              <a:rPr lang="en-US" dirty="0">
                <a:hlinkClick r:id="rId3"/>
              </a:rPr>
              <a:t>)</a:t>
            </a:r>
            <a:r>
              <a:rPr lang="en-US" dirty="0"/>
              <a:t>;</a:t>
            </a:r>
          </a:p>
          <a:p>
            <a:pPr fontAlgn="auto">
              <a:spcAft>
                <a:spcPts val="600"/>
              </a:spcAft>
              <a:defRPr/>
            </a:pPr>
            <a:r>
              <a:rPr lang="en-GB" b="1" dirty="0"/>
              <a:t>TRUE</a:t>
            </a:r>
            <a:r>
              <a:rPr lang="en-GB" dirty="0"/>
              <a:t>, </a:t>
            </a:r>
            <a:r>
              <a:rPr lang="en-US" dirty="0"/>
              <a:t>“</a:t>
            </a:r>
            <a:r>
              <a:rPr lang="en-US" dirty="0" err="1"/>
              <a:t>TRansition</a:t>
            </a:r>
            <a:r>
              <a:rPr lang="en-US" dirty="0"/>
              <a:t> paths to </a:t>
            </a:r>
            <a:r>
              <a:rPr lang="en-US" dirty="0" err="1"/>
              <a:t>sUstainable</a:t>
            </a:r>
            <a:r>
              <a:rPr lang="en-US" dirty="0"/>
              <a:t> legume based systems in Europe”</a:t>
            </a:r>
            <a:r>
              <a:rPr lang="fr-FR" dirty="0"/>
              <a:t>, </a:t>
            </a:r>
            <a:r>
              <a:rPr lang="en-US" dirty="0"/>
              <a:t>GA no.727973, coordinator Pete </a:t>
            </a:r>
            <a:r>
              <a:rPr lang="en-US" dirty="0" err="1"/>
              <a:t>Ianetta</a:t>
            </a:r>
            <a:r>
              <a:rPr lang="en-US" dirty="0"/>
              <a:t> (</a:t>
            </a:r>
            <a:r>
              <a:rPr lang="en-US" u="sng" dirty="0">
                <a:hlinkClick r:id="rId4"/>
              </a:rPr>
              <a:t>pete.iannetta@hutton.ac.uk</a:t>
            </a:r>
            <a:r>
              <a:rPr lang="en-US" u="sng" dirty="0"/>
              <a:t>);</a:t>
            </a:r>
            <a:endParaRPr lang="fr-FR" dirty="0"/>
          </a:p>
          <a:p>
            <a:pPr fontAlgn="auto">
              <a:spcAft>
                <a:spcPts val="600"/>
              </a:spcAft>
              <a:defRPr/>
            </a:pPr>
            <a:r>
              <a:rPr lang="en-GB" b="1" dirty="0" err="1"/>
              <a:t>Diverfarming</a:t>
            </a:r>
            <a:r>
              <a:rPr lang="en-GB" dirty="0"/>
              <a:t>,  </a:t>
            </a:r>
            <a:r>
              <a:rPr lang="en-US" dirty="0"/>
              <a:t>“Crop diversification and low-input farming across Europe: from practitioners engagement and ecosystems services to increased revenues and chain organization”, GA no. 28003, coordinator </a:t>
            </a:r>
            <a:r>
              <a:rPr lang="en-US" dirty="0" err="1"/>
              <a:t>Raúl</a:t>
            </a:r>
            <a:r>
              <a:rPr lang="en-US" dirty="0"/>
              <a:t> </a:t>
            </a:r>
            <a:r>
              <a:rPr lang="en-US" dirty="0" err="1"/>
              <a:t>Zornoza</a:t>
            </a:r>
            <a:r>
              <a:rPr lang="en-US" dirty="0"/>
              <a:t> (</a:t>
            </a:r>
            <a:r>
              <a:rPr lang="en-US" u="sng" dirty="0">
                <a:hlinkClick r:id="rId5"/>
              </a:rPr>
              <a:t>raul.zornoza@upct.es</a:t>
            </a:r>
            <a:r>
              <a:rPr lang="en-US" dirty="0">
                <a:hlinkClick r:id="rId5"/>
              </a:rPr>
              <a:t>)</a:t>
            </a:r>
            <a:r>
              <a:rPr lang="en-US" dirty="0"/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b="1" dirty="0" err="1"/>
              <a:t>DiverIMPACTS</a:t>
            </a:r>
            <a:r>
              <a:rPr lang="en-GB" dirty="0"/>
              <a:t>,  </a:t>
            </a:r>
            <a:r>
              <a:rPr lang="en-US" dirty="0"/>
              <a:t>“Diversification through Rotation, Intercropping, Multiple cropping, Promoted with Actors and value-Chains Towards Sustainability”, GA no. 727482, coordinator  Antoine </a:t>
            </a:r>
            <a:r>
              <a:rPr lang="en-US" dirty="0" err="1"/>
              <a:t>Messéan</a:t>
            </a:r>
            <a:r>
              <a:rPr lang="en-US" dirty="0"/>
              <a:t> (</a:t>
            </a:r>
            <a:r>
              <a:rPr lang="en-US" u="sng" dirty="0">
                <a:hlinkClick r:id="rId6"/>
              </a:rPr>
              <a:t>antoine.messean@inra.fr</a:t>
            </a:r>
            <a:r>
              <a:rPr lang="en-US" dirty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11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A6E48A3-2811-426C-99D0-4C26922C1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3" t="6921" r="8910" b="40546"/>
          <a:stretch>
            <a:fillRect/>
          </a:stretch>
        </p:blipFill>
        <p:spPr bwMode="auto">
          <a:xfrm>
            <a:off x="839788" y="869950"/>
            <a:ext cx="6337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DC48546F-C76F-4B7C-8FD8-6EF7108E5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92475"/>
            <a:ext cx="20796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>
            <a:extLst>
              <a:ext uri="{FF2B5EF4-FFF2-40B4-BE49-F238E27FC236}">
                <a16:creationId xmlns:a16="http://schemas.microsoft.com/office/drawing/2014/main" id="{B3D26494-9DE3-4178-8083-0324F9A8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2921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>
            <a:extLst>
              <a:ext uri="{FF2B5EF4-FFF2-40B4-BE49-F238E27FC236}">
                <a16:creationId xmlns:a16="http://schemas.microsoft.com/office/drawing/2014/main" id="{193DC07C-4FC4-4701-AA80-BA366988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573338"/>
            <a:ext cx="55562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>
            <a:extLst>
              <a:ext uri="{FF2B5EF4-FFF2-40B4-BE49-F238E27FC236}">
                <a16:creationId xmlns:a16="http://schemas.microsoft.com/office/drawing/2014/main" id="{AA84F028-88E7-438F-9BFD-AECD5106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3238"/>
            <a:ext cx="3302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>
            <a:extLst>
              <a:ext uri="{FF2B5EF4-FFF2-40B4-BE49-F238E27FC236}">
                <a16:creationId xmlns:a16="http://schemas.microsoft.com/office/drawing/2014/main" id="{DA7E696C-F272-4D3A-BA37-97BC6F5FD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4249738"/>
            <a:ext cx="5588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>
            <a:extLst>
              <a:ext uri="{FF2B5EF4-FFF2-40B4-BE49-F238E27FC236}">
                <a16:creationId xmlns:a16="http://schemas.microsoft.com/office/drawing/2014/main" id="{3F003E23-F367-4DCC-94EA-C9C7C84C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232150"/>
            <a:ext cx="6159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>
            <a:extLst>
              <a:ext uri="{FF2B5EF4-FFF2-40B4-BE49-F238E27FC236}">
                <a16:creationId xmlns:a16="http://schemas.microsoft.com/office/drawing/2014/main" id="{A6426860-4F76-4F0F-8107-52138F32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4576763"/>
            <a:ext cx="32543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>
            <a:extLst>
              <a:ext uri="{FF2B5EF4-FFF2-40B4-BE49-F238E27FC236}">
                <a16:creationId xmlns:a16="http://schemas.microsoft.com/office/drawing/2014/main" id="{50B08664-C57E-4F81-9795-9CB61CAEE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348038"/>
            <a:ext cx="3810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">
            <a:extLst>
              <a:ext uri="{FF2B5EF4-FFF2-40B4-BE49-F238E27FC236}">
                <a16:creationId xmlns:a16="http://schemas.microsoft.com/office/drawing/2014/main" id="{26659B7A-737C-4282-BBA3-102836549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797300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9">
            <a:extLst>
              <a:ext uri="{FF2B5EF4-FFF2-40B4-BE49-F238E27FC236}">
                <a16:creationId xmlns:a16="http://schemas.microsoft.com/office/drawing/2014/main" id="{C70C34A4-F53F-48FC-B5B8-CFE3D79CD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405063"/>
            <a:ext cx="288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0">
            <a:extLst>
              <a:ext uri="{FF2B5EF4-FFF2-40B4-BE49-F238E27FC236}">
                <a16:creationId xmlns:a16="http://schemas.microsoft.com/office/drawing/2014/main" id="{3126EF70-DB4D-4DB4-97C7-1FEA76CF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73688"/>
            <a:ext cx="481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1">
            <a:extLst>
              <a:ext uri="{FF2B5EF4-FFF2-40B4-BE49-F238E27FC236}">
                <a16:creationId xmlns:a16="http://schemas.microsoft.com/office/drawing/2014/main" id="{003310A6-231E-41DB-A3AD-4291BCF39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2549525"/>
            <a:ext cx="3444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2">
            <a:extLst>
              <a:ext uri="{FF2B5EF4-FFF2-40B4-BE49-F238E27FC236}">
                <a16:creationId xmlns:a16="http://schemas.microsoft.com/office/drawing/2014/main" id="{9E92F811-8860-4883-9E26-6AFCFDB9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4565650"/>
            <a:ext cx="327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3">
            <a:extLst>
              <a:ext uri="{FF2B5EF4-FFF2-40B4-BE49-F238E27FC236}">
                <a16:creationId xmlns:a16="http://schemas.microsoft.com/office/drawing/2014/main" id="{E7E88E4E-EA36-43AA-8B49-768F3DBB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736975"/>
            <a:ext cx="2000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4">
            <a:extLst>
              <a:ext uri="{FF2B5EF4-FFF2-40B4-BE49-F238E27FC236}">
                <a16:creationId xmlns:a16="http://schemas.microsoft.com/office/drawing/2014/main" id="{2C949DA1-1EEE-48A0-BE8D-03ECF542C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484313"/>
            <a:ext cx="3476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5">
            <a:extLst>
              <a:ext uri="{FF2B5EF4-FFF2-40B4-BE49-F238E27FC236}">
                <a16:creationId xmlns:a16="http://schemas.microsoft.com/office/drawing/2014/main" id="{43961259-E5D2-4E85-B623-72D6FC240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252663"/>
            <a:ext cx="6254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5">
            <a:extLst>
              <a:ext uri="{FF2B5EF4-FFF2-40B4-BE49-F238E27FC236}">
                <a16:creationId xmlns:a16="http://schemas.microsoft.com/office/drawing/2014/main" id="{398ADD77-B801-45E7-8F6B-D46376CD2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047750"/>
            <a:ext cx="15779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6">
            <a:extLst>
              <a:ext uri="{FF2B5EF4-FFF2-40B4-BE49-F238E27FC236}">
                <a16:creationId xmlns:a16="http://schemas.microsoft.com/office/drawing/2014/main" id="{AED09A25-9107-4C12-9401-8618478D7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2873375"/>
            <a:ext cx="7112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8">
            <a:extLst>
              <a:ext uri="{FF2B5EF4-FFF2-40B4-BE49-F238E27FC236}">
                <a16:creationId xmlns:a16="http://schemas.microsoft.com/office/drawing/2014/main" id="{70EA39AF-6EC3-46A9-9CED-9770EC0ED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1817688"/>
            <a:ext cx="16033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8">
            <a:extLst>
              <a:ext uri="{FF2B5EF4-FFF2-40B4-BE49-F238E27FC236}">
                <a16:creationId xmlns:a16="http://schemas.microsoft.com/office/drawing/2014/main" id="{5370F118-FF62-47EA-AE25-23D8C9FD4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2089150"/>
            <a:ext cx="16033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4">
            <a:extLst>
              <a:ext uri="{FF2B5EF4-FFF2-40B4-BE49-F238E27FC236}">
                <a16:creationId xmlns:a16="http://schemas.microsoft.com/office/drawing/2014/main" id="{C3F8687D-D071-4A1D-A123-E8FFE7E9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2824163"/>
            <a:ext cx="2651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5">
            <a:extLst>
              <a:ext uri="{FF2B5EF4-FFF2-40B4-BE49-F238E27FC236}">
                <a16:creationId xmlns:a16="http://schemas.microsoft.com/office/drawing/2014/main" id="{BA543AA6-BB0C-4AD3-B89C-D30DFFF6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212975"/>
            <a:ext cx="261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5">
            <a:extLst>
              <a:ext uri="{FF2B5EF4-FFF2-40B4-BE49-F238E27FC236}">
                <a16:creationId xmlns:a16="http://schemas.microsoft.com/office/drawing/2014/main" id="{3BEC947F-FF5E-40C2-8A24-DA2ADD72B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3538538"/>
            <a:ext cx="1809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9">
            <a:extLst>
              <a:ext uri="{FF2B5EF4-FFF2-40B4-BE49-F238E27FC236}">
                <a16:creationId xmlns:a16="http://schemas.microsoft.com/office/drawing/2014/main" id="{7DDD7862-9813-4441-9C01-1F32DAF09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81063"/>
            <a:ext cx="1651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3" name="Title 2">
            <a:extLst>
              <a:ext uri="{FF2B5EF4-FFF2-40B4-BE49-F238E27FC236}">
                <a16:creationId xmlns:a16="http://schemas.microsoft.com/office/drawing/2014/main" id="{6D65C655-F2BE-4D6B-B444-A07BA8FC6607}"/>
              </a:ext>
            </a:extLst>
          </p:cNvPr>
          <p:cNvSpPr txBox="1">
            <a:spLocks/>
          </p:cNvSpPr>
          <p:nvPr/>
        </p:nvSpPr>
        <p:spPr bwMode="auto">
          <a:xfrm>
            <a:off x="-36513" y="115888"/>
            <a:ext cx="9251951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fr-FR" sz="3600" b="1" dirty="0"/>
              <a:t>Geographical spread of partners</a:t>
            </a:r>
          </a:p>
        </p:txBody>
      </p:sp>
    </p:spTree>
    <p:extLst>
      <p:ext uri="{BB962C8B-B14F-4D97-AF65-F5344CB8AC3E}">
        <p14:creationId xmlns:p14="http://schemas.microsoft.com/office/powerpoint/2010/main" val="905480261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èm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itre et sous-titre">
  <a:themeElements>
    <a:clrScheme name="Titre et sous-tit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sous-titr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sous-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re et puces">
  <a:themeElements>
    <a:clrScheme name="Titre et pu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p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86</TotalTime>
  <Words>420</Words>
  <Application>Microsoft Office PowerPoint</Application>
  <PresentationFormat>Affichage à l'écran (4:3)</PresentationFormat>
  <Paragraphs>23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4</vt:i4>
      </vt:variant>
    </vt:vector>
  </HeadingPairs>
  <TitlesOfParts>
    <vt:vector size="17" baseType="lpstr">
      <vt:lpstr>Arial</vt:lpstr>
      <vt:lpstr>Calibri</vt:lpstr>
      <vt:lpstr>Gill Sans</vt:lpstr>
      <vt:lpstr>Verdana</vt:lpstr>
      <vt:lpstr>Wingdings 2</vt:lpstr>
      <vt:lpstr>ヒラギノ角ゴ ProN W3</vt:lpstr>
      <vt:lpstr>Thème par défaut</vt:lpstr>
      <vt:lpstr>4_Modèle par défaut</vt:lpstr>
      <vt:lpstr>5_Modèle par défaut</vt:lpstr>
      <vt:lpstr>2_Modèle par défaut</vt:lpstr>
      <vt:lpstr>Aspect</vt:lpstr>
      <vt:lpstr>Titre et sous-titre</vt:lpstr>
      <vt:lpstr>Titre et puces</vt:lpstr>
      <vt:lpstr>Présentation PowerPoint</vt:lpstr>
      <vt:lpstr>Présentation PowerPoint</vt:lpstr>
      <vt:lpstr>Projects involved</vt:lpstr>
      <vt:lpstr>Présentation PowerPoint</vt:lpstr>
    </vt:vector>
  </TitlesOfParts>
  <Company>Pole Agronomique Ouest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Solen Lehérissey</dc:creator>
  <cp:lastModifiedBy>Frédéric MUEL</cp:lastModifiedBy>
  <cp:revision>12</cp:revision>
  <dcterms:created xsi:type="dcterms:W3CDTF">2018-06-11T09:05:41Z</dcterms:created>
  <dcterms:modified xsi:type="dcterms:W3CDTF">2018-06-29T08:28:08Z</dcterms:modified>
</cp:coreProperties>
</file>