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sldIdLst>
    <p:sldId id="261" r:id="rId2"/>
  </p:sldIdLst>
  <p:sldSz cx="30279975" cy="42808525"/>
  <p:notesSz cx="6797675" cy="9926638"/>
  <p:defaultTextStyle>
    <a:defPPr>
      <a:defRPr lang="de-DE"/>
    </a:defPPr>
    <a:lvl1pPr algn="l" defTabSz="3821113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1pPr>
    <a:lvl2pPr marL="1909763" indent="-1452563" algn="l" defTabSz="3821113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2pPr>
    <a:lvl3pPr marL="3821113" indent="-2906713" algn="l" defTabSz="3821113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3pPr>
    <a:lvl4pPr marL="5732463" indent="-4360863" algn="l" defTabSz="3821113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4pPr>
    <a:lvl5pPr marL="7643813" indent="-5816600" algn="l" defTabSz="3821113" rtl="0" fontAlgn="base">
      <a:spcBef>
        <a:spcPct val="0"/>
      </a:spcBef>
      <a:spcAft>
        <a:spcPct val="0"/>
      </a:spcAft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5pPr>
    <a:lvl6pPr marL="2286000" algn="l" defTabSz="914400" rtl="0" eaLnBrk="1" latinLnBrk="0" hangingPunct="1"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6pPr>
    <a:lvl7pPr marL="2743200" algn="l" defTabSz="914400" rtl="0" eaLnBrk="1" latinLnBrk="0" hangingPunct="1"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7pPr>
    <a:lvl8pPr marL="3200400" algn="l" defTabSz="914400" rtl="0" eaLnBrk="1" latinLnBrk="0" hangingPunct="1"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8pPr>
    <a:lvl9pPr marL="3657600" algn="l" defTabSz="914400" rtl="0" eaLnBrk="1" latinLnBrk="0" hangingPunct="1">
      <a:defRPr kumimoji="1" sz="7600" kern="1200">
        <a:solidFill>
          <a:schemeClr val="tx1"/>
        </a:solidFill>
        <a:latin typeface="Calibri" panose="020F0502020204030204" pitchFamily="34" charset="0"/>
        <a:ea typeface="+mn-ea"/>
        <a:cs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60" userDrawn="1">
          <p15:clr>
            <a:srgbClr val="A4A3A4"/>
          </p15:clr>
        </p15:guide>
        <p15:guide id="2" pos="183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6067" autoAdjust="0"/>
  </p:normalViewPr>
  <p:slideViewPr>
    <p:cSldViewPr showGuides="1">
      <p:cViewPr>
        <p:scale>
          <a:sx n="13" d="100"/>
          <a:sy n="13" d="100"/>
        </p:scale>
        <p:origin x="2022" y="12"/>
      </p:cViewPr>
      <p:guideLst>
        <p:guide orient="horz" pos="11260"/>
        <p:guide pos="18337"/>
      </p:guideLst>
    </p:cSldViewPr>
  </p:slideViewPr>
  <p:outlineViewPr>
    <p:cViewPr>
      <p:scale>
        <a:sx n="33" d="100"/>
        <a:sy n="33" d="100"/>
      </p:scale>
      <p:origin x="-84" y="-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20921" tIns="10461" rIns="20921" bIns="10461" rtlCol="0"/>
          <a:lstStyle>
            <a:lvl1pPr algn="l" defTabSz="874414" eaLnBrk="0" hangingPunct="0">
              <a:defRPr sz="300">
                <a:ea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20921" tIns="10461" rIns="20921" bIns="10461" rtlCol="0"/>
          <a:lstStyle>
            <a:lvl1pPr algn="r" defTabSz="874414" eaLnBrk="0" hangingPunct="0">
              <a:defRPr sz="300">
                <a:ea typeface="Calibri" pitchFamily="34" charset="0"/>
              </a:defRPr>
            </a:lvl1pPr>
          </a:lstStyle>
          <a:p>
            <a:pPr>
              <a:defRPr/>
            </a:pPr>
            <a:fld id="{BABDCE93-9A79-4A02-A524-6AAB6F7DA98C}" type="datetimeFigureOut">
              <a:rPr lang="de-DE"/>
              <a:pPr>
                <a:defRPr/>
              </a:pPr>
              <a:t>30.09.2019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921" tIns="10461" rIns="20921" bIns="10461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20921" tIns="10461" rIns="20921" bIns="10461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20921" tIns="10461" rIns="20921" bIns="10461" rtlCol="0" anchor="b"/>
          <a:lstStyle>
            <a:lvl1pPr algn="l" defTabSz="874414" eaLnBrk="0" hangingPunct="0">
              <a:defRPr sz="300">
                <a:ea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20921" tIns="10461" rIns="20921" bIns="10461" numCol="1" anchor="b" anchorCtr="0" compatLnSpc="1">
            <a:prstTxWarp prst="textNoShape">
              <a:avLst/>
            </a:prstTxWarp>
          </a:bodyPr>
          <a:lstStyle>
            <a:lvl1pPr algn="r" defTabSz="873125" eaLnBrk="0" hangingPunct="0">
              <a:defRPr sz="300"/>
            </a:lvl1pPr>
          </a:lstStyle>
          <a:p>
            <a:fld id="{916EF55B-9285-444B-B782-4D01AB739A18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25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11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97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83" algn="l" defTabSz="91417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512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731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731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731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731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73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73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73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73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5FDA41-667B-4E63-997A-7D3BBDCFC55A}" type="slidenum">
              <a:rPr lang="de-DE" altLang="de-DE" sz="300"/>
              <a:pPr>
                <a:spcBef>
                  <a:spcPct val="0"/>
                </a:spcBef>
              </a:pPr>
              <a:t>1</a:t>
            </a:fld>
            <a:endParaRPr lang="de-DE" altLang="de-DE" sz="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03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0">
          <a:gsLst>
            <a:gs pos="0">
              <a:srgbClr val="A5C4E9"/>
            </a:gs>
            <a:gs pos="100000">
              <a:srgbClr val="D2DDF2"/>
            </a:gs>
            <a:gs pos="100000">
              <a:srgbClr val="FFFFFF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122" descr="C:\Users\Boelhauve\AppData\Local\Microsoft\Windows\Temporary Internet Files\Content.Outlook\QIVNA0XM\FH-SWF-Logo-trans-gross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0" y="534988"/>
            <a:ext cx="6788150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24" descr="C:\Users\Boelhauve\AppData\Local\Microsoft\Windows\Temporary Internet Files\Content.Outlook\QIVNA0XM\FH-SWF-Claim-RGB-transparent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338" y="41773475"/>
            <a:ext cx="390525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1548326" y="7635062"/>
            <a:ext cx="16143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noProof="0" dirty="0"/>
              <a:t>Background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Cultivation of legumes provides ecosystem services and agronomic advantages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Low market prices discourage farmers from cultivating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baseline="0" noProof="0" dirty="0"/>
              <a:t>       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noProof="0" dirty="0"/>
              <a:t>&lt; 0.5</a:t>
            </a:r>
            <a:r>
              <a:rPr lang="en-GB" sz="4800" baseline="0" noProof="0" dirty="0"/>
              <a:t> % of the acreage in Germany is cultivated with </a:t>
            </a:r>
            <a:r>
              <a:rPr lang="en-GB" sz="4800" baseline="0" noProof="0" dirty="0" err="1"/>
              <a:t>faba</a:t>
            </a:r>
            <a:endParaRPr lang="en-GB" sz="4800" baseline="0" noProof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baseline="0" noProof="0" dirty="0"/>
              <a:t>        beans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No functioning value chains with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in Germany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baseline="0" noProof="0" dirty="0"/>
              <a:t>Import dependency relating to protein feedstuff</a:t>
            </a:r>
            <a:endParaRPr lang="en-GB" sz="4800" baseline="0" noProof="0" dirty="0"/>
          </a:p>
        </p:txBody>
      </p:sp>
      <p:sp>
        <p:nvSpPr>
          <p:cNvPr id="3" name="Textfeld 2"/>
          <p:cNvSpPr txBox="1"/>
          <p:nvPr userDrawn="1"/>
        </p:nvSpPr>
        <p:spPr>
          <a:xfrm>
            <a:off x="1548325" y="14578061"/>
            <a:ext cx="147981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noProof="0" dirty="0"/>
              <a:t>Initiators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kumimoji="1" lang="en-GB" sz="4800" kern="120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 </a:t>
            </a: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Farmers (35), </a:t>
            </a:r>
            <a:r>
              <a:rPr lang="en-GB" sz="4800" baseline="0" noProof="0" dirty="0"/>
              <a:t>t</a:t>
            </a:r>
            <a:r>
              <a:rPr lang="en-GB" sz="4800" noProof="0" dirty="0"/>
              <a:t>raders (2),</a:t>
            </a:r>
            <a:r>
              <a:rPr lang="en-GB" sz="4800" baseline="0" noProof="0" dirty="0"/>
              <a:t> l</a:t>
            </a:r>
            <a:r>
              <a:rPr lang="en-GB" sz="4800" noProof="0" dirty="0"/>
              <a:t>ocal cooperative (1)</a:t>
            </a:r>
            <a:r>
              <a:rPr lang="en-GB" sz="4800" baseline="0" noProof="0" dirty="0"/>
              <a:t> </a:t>
            </a:r>
            <a:endParaRPr lang="en-GB" sz="4800" noProof="0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622863" y="16612339"/>
            <a:ext cx="27191566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noProof="0" dirty="0"/>
              <a:t>Results</a:t>
            </a:r>
          </a:p>
          <a:p>
            <a:pPr marL="1143000" indent="-1143000" algn="l" defTabSz="3821113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Farmers of the association </a:t>
            </a:r>
            <a:r>
              <a:rPr kumimoji="1" lang="en-GB" sz="4800" u="sng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bundle and sell </a:t>
            </a: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&gt; 2 000 t </a:t>
            </a:r>
            <a:r>
              <a:rPr kumimoji="1" lang="en-GB" sz="4800" kern="1200" noProof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faba</a:t>
            </a: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beans per year</a:t>
            </a:r>
          </a:p>
          <a:p>
            <a:pPr marL="0" indent="0" algn="l" defTabSz="3821113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   → a reasonable price  for the protein product is achieved</a:t>
            </a:r>
          </a:p>
          <a:p>
            <a:pPr marL="1143000" indent="-1143000" algn="l" defTabSz="3821113" rtl="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association </a:t>
            </a:r>
            <a:r>
              <a:rPr kumimoji="1" lang="en-GB" sz="4800" u="sng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advertises</a:t>
            </a: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1" lang="en-GB" sz="4800" kern="1200" noProof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faba</a:t>
            </a:r>
            <a:r>
              <a:rPr kumimoji="1" lang="en-GB" sz="4800" kern="120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beans to the</a:t>
            </a:r>
            <a:r>
              <a:rPr kumimoji="1" lang="en-GB" sz="4800" kern="120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customer by</a:t>
            </a:r>
            <a:endParaRPr kumimoji="1" lang="en-GB" sz="4800" kern="1200" noProof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052763" lvl="1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participating at </a:t>
            </a:r>
            <a:r>
              <a:rPr lang="en-GB" sz="4800" u="sng" baseline="0" noProof="0" dirty="0"/>
              <a:t>public events </a:t>
            </a:r>
            <a:r>
              <a:rPr lang="en-GB" sz="4800" baseline="0" noProof="0" dirty="0"/>
              <a:t>like agricultural- or consumer-fairs, farm festivals and specialist conferences</a:t>
            </a:r>
          </a:p>
          <a:p>
            <a:pPr marL="3052763" lvl="1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A </a:t>
            </a:r>
            <a:r>
              <a:rPr lang="en-GB" sz="4800" u="sng" baseline="0" noProof="0" dirty="0"/>
              <a:t>website i</a:t>
            </a:r>
            <a:r>
              <a:rPr lang="en-GB" sz="4800" baseline="0" noProof="0" dirty="0"/>
              <a:t>nforms about the advantages of using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</a:t>
            </a:r>
          </a:p>
          <a:p>
            <a:pPr marL="3052763" lvl="1" indent="-1143000">
              <a:buFont typeface="Arial" panose="020B0604020202020204" pitchFamily="34" charset="0"/>
              <a:buChar char="•"/>
            </a:pPr>
            <a:r>
              <a:rPr lang="en-GB" sz="4800" u="sng" baseline="0" noProof="0" dirty="0"/>
              <a:t>Field signs </a:t>
            </a:r>
            <a:r>
              <a:rPr lang="en-GB" sz="4800" baseline="0" noProof="0" dirty="0"/>
              <a:t>about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inform the public</a:t>
            </a:r>
          </a:p>
          <a:p>
            <a:pPr marL="1143000" marR="0" lvl="0" indent="-1143000" algn="l" defTabSz="38211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800" baseline="0" noProof="0" dirty="0"/>
              <a:t>The association </a:t>
            </a:r>
            <a:r>
              <a:rPr lang="en-GB" sz="4800" baseline="0" noProof="0" dirty="0" err="1"/>
              <a:t>aquires</a:t>
            </a:r>
            <a:r>
              <a:rPr lang="en-GB" sz="4800" baseline="0" noProof="0" dirty="0"/>
              <a:t> bakeries who produce and sell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 bread</a:t>
            </a:r>
          </a:p>
          <a:p>
            <a:pPr marL="1143000" marR="0" lvl="0" indent="-1143000" algn="l" defTabSz="38211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4800" baseline="0" noProof="0" dirty="0"/>
              <a:t>The association organizes the use of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in animal feed</a:t>
            </a:r>
          </a:p>
          <a:p>
            <a:pPr marL="0" marR="0" lvl="0" indent="0" algn="l" defTabSz="38211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4800" baseline="0" noProof="0" dirty="0"/>
              <a:t>         →  the farmers are able to offer regional GMO free products like</a:t>
            </a:r>
          </a:p>
          <a:p>
            <a:pPr marL="1143000" marR="0" lvl="0" indent="-1143000" algn="l" defTabSz="38211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4800" baseline="0" noProof="0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288" y="25441483"/>
            <a:ext cx="8305271" cy="6219205"/>
          </a:xfrm>
          <a:prstGeom prst="rect">
            <a:avLst/>
          </a:prstGeom>
        </p:spPr>
      </p:pic>
      <p:sp>
        <p:nvSpPr>
          <p:cNvPr id="6" name="Textfeld 5"/>
          <p:cNvSpPr txBox="1"/>
          <p:nvPr userDrawn="1"/>
        </p:nvSpPr>
        <p:spPr>
          <a:xfrm>
            <a:off x="1622863" y="34663259"/>
            <a:ext cx="2725102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noProof="0" dirty="0"/>
              <a:t>Discussion</a:t>
            </a:r>
            <a:r>
              <a:rPr lang="en-GB" sz="4800" b="1" baseline="0" noProof="0" dirty="0"/>
              <a:t> and Conclusion: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The association “Rheinische Ackerbohne </a:t>
            </a:r>
            <a:r>
              <a:rPr lang="en-GB" sz="4800" baseline="0" noProof="0" dirty="0" err="1"/>
              <a:t>e.V</a:t>
            </a:r>
            <a:r>
              <a:rPr lang="en-GB" sz="4800" baseline="0" noProof="0" dirty="0"/>
              <a:t>.” established successfully a value chain with </a:t>
            </a:r>
            <a:r>
              <a:rPr lang="en-GB" sz="4800" baseline="0" noProof="0" dirty="0" err="1"/>
              <a:t>faba</a:t>
            </a:r>
            <a:r>
              <a:rPr lang="en-GB" sz="4800" baseline="0" noProof="0" dirty="0"/>
              <a:t> beans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baseline="0" noProof="0" dirty="0"/>
              <a:t>Such cooperation can help to establish legume cultivation permanently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5500" baseline="0" noProof="0" dirty="0">
                <a:solidFill>
                  <a:srgbClr val="0070C0"/>
                </a:solidFill>
              </a:rPr>
              <a:t>Open research question: is the concept of the association transferable to other regions?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21695976" y="32032705"/>
            <a:ext cx="8490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noProof="0" dirty="0"/>
              <a:t>Fig 3. Food products,</a:t>
            </a:r>
            <a:r>
              <a:rPr lang="en-GB" sz="3200" baseline="0" noProof="0" dirty="0"/>
              <a:t> produced by the</a:t>
            </a:r>
          </a:p>
          <a:p>
            <a:r>
              <a:rPr lang="en-GB" sz="3200" baseline="0" noProof="0" dirty="0"/>
              <a:t> association, bear the logo called “</a:t>
            </a:r>
            <a:r>
              <a:rPr lang="en-GB" sz="3200" baseline="0" noProof="0" dirty="0" err="1"/>
              <a:t>Akki</a:t>
            </a:r>
            <a:r>
              <a:rPr lang="en-GB" sz="3200" baseline="0" noProof="0" dirty="0"/>
              <a:t>”</a:t>
            </a:r>
            <a:endParaRPr lang="en-GB" sz="3200" noProof="0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10545975" y="32029193"/>
            <a:ext cx="7229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noProof="0" dirty="0"/>
              <a:t>Fig 2. Product basket wit</a:t>
            </a:r>
            <a:r>
              <a:rPr lang="en-GB" sz="3200" baseline="0" noProof="0" dirty="0"/>
              <a:t>h foodstuff produced by the associations members</a:t>
            </a:r>
            <a:endParaRPr lang="en-GB" sz="3200" noProof="0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1492685" y="6295083"/>
            <a:ext cx="27365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de-DE" sz="4000" noProof="0" dirty="0"/>
              <a:t>Ina Stute, Bruno </a:t>
            </a:r>
            <a:r>
              <a:rPr lang="en-GB" altLang="de-DE" sz="4000" noProof="0" dirty="0" err="1"/>
              <a:t>Kezeya</a:t>
            </a:r>
            <a:r>
              <a:rPr lang="en-GB" altLang="de-DE" sz="4000" noProof="0" dirty="0"/>
              <a:t> </a:t>
            </a:r>
            <a:r>
              <a:rPr lang="en-GB" altLang="de-DE" sz="4000" noProof="0" dirty="0" err="1"/>
              <a:t>Sepngang</a:t>
            </a:r>
            <a:r>
              <a:rPr lang="en-GB" altLang="de-DE" sz="4000" noProof="0" dirty="0"/>
              <a:t>, </a:t>
            </a:r>
            <a:r>
              <a:rPr lang="en-GB" altLang="de-DE" sz="4000" noProof="0" dirty="0" err="1"/>
              <a:t>Verena</a:t>
            </a:r>
            <a:r>
              <a:rPr lang="en-GB" altLang="de-DE" sz="4000" noProof="0" dirty="0"/>
              <a:t> </a:t>
            </a:r>
            <a:r>
              <a:rPr lang="en-GB" altLang="de-DE" sz="4000" noProof="0" dirty="0" err="1"/>
              <a:t>Haberlah-Korr</a:t>
            </a:r>
            <a:r>
              <a:rPr lang="en-GB" altLang="de-DE" sz="4000" noProof="0" dirty="0"/>
              <a:t>, Marcus Mergenthaler</a:t>
            </a:r>
          </a:p>
          <a:p>
            <a:pPr algn="ctr"/>
            <a:r>
              <a:rPr lang="en-GB" sz="4000" noProof="0" dirty="0"/>
              <a:t>University</a:t>
            </a:r>
            <a:r>
              <a:rPr lang="en-GB" sz="4000" baseline="0" noProof="0" dirty="0"/>
              <a:t> of applied science, </a:t>
            </a:r>
            <a:r>
              <a:rPr lang="en-GB" sz="4000" baseline="0" noProof="0" dirty="0" err="1"/>
              <a:t>Fachbereich</a:t>
            </a:r>
            <a:r>
              <a:rPr lang="en-GB" sz="4000" baseline="0" noProof="0" dirty="0"/>
              <a:t> </a:t>
            </a:r>
            <a:r>
              <a:rPr lang="en-GB" sz="4000" baseline="0" noProof="0" dirty="0" err="1"/>
              <a:t>Agrarwirtschaft</a:t>
            </a:r>
            <a:r>
              <a:rPr lang="en-GB" sz="4000" baseline="0" noProof="0" dirty="0"/>
              <a:t>, 59494 </a:t>
            </a:r>
            <a:r>
              <a:rPr lang="en-GB" sz="4000" baseline="0" noProof="0" dirty="0" err="1"/>
              <a:t>Soest</a:t>
            </a:r>
            <a:r>
              <a:rPr lang="en-GB" sz="4000" baseline="0" noProof="0" dirty="0"/>
              <a:t>, Germany</a:t>
            </a:r>
            <a:endParaRPr lang="de-DE" sz="4000" dirty="0"/>
          </a:p>
        </p:txBody>
      </p:sp>
      <p:sp>
        <p:nvSpPr>
          <p:cNvPr id="24" name="Textfeld 23"/>
          <p:cNvSpPr txBox="1"/>
          <p:nvPr userDrawn="1"/>
        </p:nvSpPr>
        <p:spPr>
          <a:xfrm>
            <a:off x="17691325" y="15515366"/>
            <a:ext cx="90410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noProof="0" dirty="0"/>
              <a:t>Fig 1. </a:t>
            </a:r>
            <a:r>
              <a:rPr lang="en-GB" sz="3200" baseline="0" noProof="0" dirty="0"/>
              <a:t>Total production quantity and acreage of </a:t>
            </a:r>
            <a:r>
              <a:rPr lang="en-GB" sz="3200" baseline="0" noProof="0" dirty="0" err="1"/>
              <a:t>faba</a:t>
            </a:r>
            <a:r>
              <a:rPr lang="en-GB" sz="3200" baseline="0" noProof="0" dirty="0"/>
              <a:t> beans in Germany (2013-2018)</a:t>
            </a:r>
            <a:endParaRPr lang="en-GB" sz="3200" noProof="0" dirty="0"/>
          </a:p>
        </p:txBody>
      </p:sp>
      <p:sp>
        <p:nvSpPr>
          <p:cNvPr id="25" name="Textfeld 24"/>
          <p:cNvSpPr txBox="1"/>
          <p:nvPr userDrawn="1"/>
        </p:nvSpPr>
        <p:spPr>
          <a:xfrm>
            <a:off x="4647834" y="25149559"/>
            <a:ext cx="41877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sz="4800" dirty="0"/>
              <a:t>milk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4800" dirty="0" err="1"/>
              <a:t>eggs</a:t>
            </a:r>
            <a:endParaRPr lang="de-DE" sz="4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4800" dirty="0" err="1"/>
              <a:t>pork</a:t>
            </a:r>
            <a:endParaRPr lang="de-DE" sz="4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4800" dirty="0" err="1"/>
              <a:t>honey</a:t>
            </a:r>
            <a:endParaRPr lang="de-DE" sz="4800" dirty="0"/>
          </a:p>
        </p:txBody>
      </p:sp>
      <p:sp>
        <p:nvSpPr>
          <p:cNvPr id="26" name="Textfeld 25"/>
          <p:cNvSpPr txBox="1"/>
          <p:nvPr userDrawn="1"/>
        </p:nvSpPr>
        <p:spPr>
          <a:xfrm>
            <a:off x="1622863" y="28502494"/>
            <a:ext cx="843574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800" noProof="0" dirty="0"/>
              <a:t>products are sold</a:t>
            </a:r>
            <a:r>
              <a:rPr lang="en-GB" sz="4800" baseline="0" noProof="0" dirty="0"/>
              <a:t> with the logo of the association “Rheinische Ackerbohne </a:t>
            </a:r>
            <a:r>
              <a:rPr lang="en-GB" sz="4800" baseline="0" noProof="0" dirty="0" err="1"/>
              <a:t>e.V</a:t>
            </a:r>
            <a:r>
              <a:rPr lang="en-GB" sz="4800" baseline="0" noProof="0" dirty="0"/>
              <a:t>.” to                       →increase the awareness of           the association and to provide transparency and trust </a:t>
            </a:r>
            <a:endParaRPr lang="en-GB" sz="4800" noProof="0" dirty="0"/>
          </a:p>
        </p:txBody>
      </p:sp>
      <p:sp>
        <p:nvSpPr>
          <p:cNvPr id="27" name="Textfeld 26"/>
          <p:cNvSpPr txBox="1"/>
          <p:nvPr userDrawn="1"/>
        </p:nvSpPr>
        <p:spPr>
          <a:xfrm>
            <a:off x="3605686" y="2550198"/>
            <a:ext cx="2250444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de-DE" b="1" noProof="0" dirty="0"/>
              <a:t>The association Rheinische Ackerbohne </a:t>
            </a:r>
            <a:r>
              <a:rPr lang="en-GB" altLang="de-DE" b="1" noProof="0" dirty="0" err="1"/>
              <a:t>e.V</a:t>
            </a:r>
            <a:r>
              <a:rPr lang="en-GB" altLang="de-DE" b="1" noProof="0" dirty="0"/>
              <a:t>. -             </a:t>
            </a:r>
            <a:br>
              <a:rPr lang="en-GB" altLang="de-DE" b="1" noProof="0" dirty="0"/>
            </a:br>
            <a:r>
              <a:rPr lang="en-GB" altLang="de-DE" b="1" noProof="0" dirty="0"/>
              <a:t> A contribution to the diversification through the revival of a traditional, nearly forgotten crop</a:t>
            </a:r>
            <a:endParaRPr lang="de-DE" b="1" dirty="0"/>
          </a:p>
        </p:txBody>
      </p:sp>
      <p:sp>
        <p:nvSpPr>
          <p:cNvPr id="29" name="Rechteck 28"/>
          <p:cNvSpPr/>
          <p:nvPr userDrawn="1"/>
        </p:nvSpPr>
        <p:spPr>
          <a:xfrm>
            <a:off x="2774133" y="39120863"/>
            <a:ext cx="7200800" cy="249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21113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GB" sz="4000" kern="1200" noProof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September 18-21, 2019</a:t>
            </a:r>
          </a:p>
        </p:txBody>
      </p:sp>
      <p:sp>
        <p:nvSpPr>
          <p:cNvPr id="38" name="Rechteck 37"/>
          <p:cNvSpPr/>
          <p:nvPr userDrawn="1"/>
        </p:nvSpPr>
        <p:spPr>
          <a:xfrm>
            <a:off x="20519385" y="39163245"/>
            <a:ext cx="7200800" cy="249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GB" altLang="de-DE" sz="4000" kern="1200" noProof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Budapest, Hungary</a:t>
            </a:r>
          </a:p>
        </p:txBody>
      </p:sp>
      <p:sp>
        <p:nvSpPr>
          <p:cNvPr id="39" name="Rechteck 38"/>
          <p:cNvSpPr/>
          <p:nvPr userDrawn="1"/>
        </p:nvSpPr>
        <p:spPr>
          <a:xfrm>
            <a:off x="11646759" y="39163244"/>
            <a:ext cx="7200800" cy="2492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4000" noProof="0" dirty="0" err="1"/>
              <a:t>DiverImpacts</a:t>
            </a:r>
            <a:r>
              <a:rPr lang="en-GB" sz="4000" noProof="0" dirty="0"/>
              <a:t> - </a:t>
            </a:r>
          </a:p>
          <a:p>
            <a:pPr algn="ctr">
              <a:defRPr/>
            </a:pPr>
            <a:r>
              <a:rPr lang="en-GB" sz="4000" noProof="0" dirty="0"/>
              <a:t>European Conference on Crop Diversification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1331196" y="37994493"/>
            <a:ext cx="27688862" cy="722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3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This work was carried out as part of the </a:t>
            </a:r>
            <a:r>
              <a:rPr kumimoji="1" lang="en-US" sz="3200" kern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LegValue</a:t>
            </a:r>
            <a:r>
              <a:rPr kumimoji="1" lang="en-US" sz="320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project. The project is funded by the European Union in the Horizon 2020 program under number 727672</a:t>
            </a:r>
            <a:endParaRPr lang="de-DE" sz="3200" dirty="0">
              <a:solidFill>
                <a:schemeClr val="tx1"/>
              </a:solidFill>
            </a:endParaRPr>
          </a:p>
        </p:txBody>
      </p:sp>
      <p:pic>
        <p:nvPicPr>
          <p:cNvPr id="19" name="Grafik 18"/>
          <p:cNvPicPr>
            <a:picLocks noChangeAspect="1"/>
          </p:cNvPicPr>
          <p:nvPr userDrawn="1"/>
        </p:nvPicPr>
        <p:blipFill rotWithShape="1">
          <a:blip r:embed="rId6"/>
          <a:srcRect b="22276"/>
          <a:stretch/>
        </p:blipFill>
        <p:spPr>
          <a:xfrm>
            <a:off x="21276904" y="23855492"/>
            <a:ext cx="7625770" cy="7647824"/>
          </a:xfrm>
          <a:prstGeom prst="rect">
            <a:avLst/>
          </a:prstGeom>
        </p:spPr>
      </p:pic>
      <p:sp>
        <p:nvSpPr>
          <p:cNvPr id="22" name="Rechteck 21"/>
          <p:cNvSpPr/>
          <p:nvPr userDrawn="1"/>
        </p:nvSpPr>
        <p:spPr>
          <a:xfrm>
            <a:off x="385191" y="923452"/>
            <a:ext cx="4777883" cy="3107260"/>
          </a:xfrm>
          <a:prstGeom prst="rect">
            <a:avLst/>
          </a:prstGeom>
          <a:blipFill dpi="0" rotWithShape="1">
            <a:blip r:embed="rId7">
              <a:alphaModFix amt="24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blipFill>
                <a:blip r:embed="rId7"/>
                <a:stretch>
                  <a:fillRect/>
                </a:stretch>
              </a:blipFill>
            </a:endParaRPr>
          </a:p>
        </p:txBody>
      </p:sp>
      <p:pic>
        <p:nvPicPr>
          <p:cNvPr id="44" name="Grafik 4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7691793" y="8415205"/>
            <a:ext cx="11126670" cy="66967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lvl1pPr algn="ctr" defTabSz="3767138" rtl="0" eaLnBrk="0" fontAlgn="base" hangingPunct="0">
        <a:spcBef>
          <a:spcPct val="0"/>
        </a:spcBef>
        <a:spcAft>
          <a:spcPct val="0"/>
        </a:spcAft>
        <a:defRPr kumimoji="1" lang="de-DE" altLang="en-US" sz="7200" b="1" baseline="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algn="ctr" defTabSz="3767138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defTabSz="3767138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defTabSz="3767138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defTabSz="3767138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086" algn="ctr" defTabSz="3767780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6pPr>
      <a:lvl7pPr marL="914172" algn="ctr" defTabSz="3767780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7pPr>
      <a:lvl8pPr marL="1371257" algn="ctr" defTabSz="3767780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8pPr>
      <a:lvl9pPr marL="1828339" algn="ctr" defTabSz="3767780" rtl="0" eaLnBrk="0" fontAlgn="base" hangingPunct="0">
        <a:spcBef>
          <a:spcPct val="0"/>
        </a:spcBef>
        <a:spcAft>
          <a:spcPct val="0"/>
        </a:spcAft>
        <a:defRPr kumimoji="1" sz="18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9pPr>
    </p:titleStyle>
    <p:bodyStyle>
      <a:lvl1pPr marL="0" indent="0" algn="l" defTabSz="37671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None/>
        <a:defRPr kumimoji="1" lang="de-DE" altLang="en-US" sz="13200"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1pPr>
      <a:lvl2pPr marL="3060700" lvl="1" indent="-1176338" algn="l" defTabSz="37671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lang="de-DE" altLang="en-US" sz="11600"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2pPr>
      <a:lvl3pPr marL="4710113" lvl="2" indent="-941388" algn="l" defTabSz="37671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lang="de-DE" altLang="en-US" sz="10000"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6592888" lvl="3" indent="-941388" algn="l" defTabSz="37671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lang="de-DE" altLang="en-US" sz="8400"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4pPr>
      <a:lvl5pPr marL="8477250" lvl="4" indent="-941388" algn="l" defTabSz="376713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de-DE" altLang="en-US" sz="8400"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5pPr>
      <a:lvl6pPr marL="10363136" lvl="5" indent="-942102" algn="l" defTabSz="3768413" latinLnBrk="0">
        <a:spcBef>
          <a:spcPct val="20000"/>
        </a:spcBef>
        <a:buFont typeface="Arial"/>
        <a:buChar char="•"/>
        <a:defRPr lang="de-DE" altLang="en-US" sz="8400" b="0" i="0" u="none" smtClean="0">
          <a:solidFill>
            <a:schemeClr val="tx1"/>
          </a:solidFill>
          <a:latin typeface="+mn-lt"/>
          <a:ea typeface="+mn-ea"/>
        </a:defRPr>
      </a:lvl6pPr>
      <a:lvl7pPr marL="12247344" lvl="6" indent="-942102" algn="l" defTabSz="3768413" latinLnBrk="0">
        <a:spcBef>
          <a:spcPct val="20000"/>
        </a:spcBef>
        <a:buFont typeface="Arial"/>
        <a:buChar char="•"/>
        <a:defRPr lang="de-DE" altLang="en-US" sz="8400" b="0" i="0" u="none" smtClean="0">
          <a:solidFill>
            <a:schemeClr val="tx1"/>
          </a:solidFill>
          <a:latin typeface="+mn-lt"/>
          <a:ea typeface="+mn-ea"/>
        </a:defRPr>
      </a:lvl7pPr>
      <a:lvl8pPr marL="14131552" lvl="7" indent="-942102" algn="l" defTabSz="3768413" latinLnBrk="0">
        <a:spcBef>
          <a:spcPct val="20000"/>
        </a:spcBef>
        <a:buFont typeface="Arial"/>
        <a:buChar char="•"/>
        <a:defRPr lang="de-DE" altLang="en-US" sz="8400" b="0" i="0" u="none" smtClean="0">
          <a:solidFill>
            <a:schemeClr val="tx1"/>
          </a:solidFill>
          <a:latin typeface="+mn-lt"/>
          <a:ea typeface="+mn-ea"/>
        </a:defRPr>
      </a:lvl8pPr>
      <a:lvl9pPr marL="16015757" lvl="8" indent="-942102" algn="l" defTabSz="3768413" latinLnBrk="0">
        <a:spcBef>
          <a:spcPct val="20000"/>
        </a:spcBef>
        <a:buFont typeface="Arial"/>
        <a:buChar char="•"/>
        <a:defRPr lang="de-DE" altLang="en-US" sz="8400" b="0" i="0" u="none" smtClean="0">
          <a:solidFill>
            <a:schemeClr val="tx1"/>
          </a:solidFill>
          <a:latin typeface="+mn-lt"/>
          <a:ea typeface="+mn-ea"/>
        </a:defRPr>
      </a:lvl9pPr>
    </p:bodyStyle>
    <p:otherStyle>
      <a:lvl1pPr marL="0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1pPr>
      <a:lvl2pPr marL="1884208" lvl="1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2pPr>
      <a:lvl3pPr marL="3768413" lvl="2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3pPr>
      <a:lvl4pPr marL="5652621" lvl="3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4pPr>
      <a:lvl5pPr marL="7536825" lvl="4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5pPr>
      <a:lvl6pPr marL="9421033" lvl="5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6pPr>
      <a:lvl7pPr marL="11305242" lvl="6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7pPr>
      <a:lvl8pPr marL="13189446" lvl="7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8pPr>
      <a:lvl9pPr marL="15073654" lvl="8" indent="0" algn="l" defTabSz="3768413" latinLnBrk="0">
        <a:defRPr lang="de-DE" altLang="en-US" sz="7600" b="0" i="0" u="none" smtClean="0">
          <a:solidFill>
            <a:schemeClr val="tx1"/>
          </a:solidFill>
          <a:latin typeface="+mn-lt"/>
          <a:ea typeface="+mn-e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1_Larissa">
  <a:themeElements>
    <a:clrScheme name="TF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Yiii" typeface="Microsoft Yi Baiti"/>
        <a:font script="Syrc" typeface="Estrangelo Edessa"/>
        <a:font script="Hebr" typeface="Times New Roman"/>
        <a:font script="Knda" typeface="Tunga"/>
        <a:font script="Arab" typeface="Times New Roman"/>
        <a:font script="Cans" typeface="Euphemia"/>
        <a:font script="Telu" typeface="Gautami"/>
        <a:font script="Khmr" typeface="MoolBoran"/>
        <a:font script="Viet" typeface="Times New Roman"/>
        <a:font script="Mlym" typeface="Kartika"/>
        <a:font script="Mong" typeface="Mongolian Baiti"/>
        <a:font script="Cher" typeface="Plantagenet Cherokee"/>
        <a:font script="Uigh" typeface="Microsoft Uighur"/>
        <a:font script="Taml" typeface="Latha"/>
        <a:font script="Sinh" typeface="Iskoola Pota"/>
        <a:font script="Gujr" typeface="Shruti"/>
        <a:font script="Jpan" typeface="ＭＳ Ｐゴシック"/>
        <a:font script="Tibt" typeface="Microsoft Himalaya"/>
        <a:font script="Thaa" typeface="MV Boli"/>
        <a:font script="Geor" typeface="Sylfaen"/>
        <a:font script="Hang" typeface="맑은 고딕"/>
        <a:font script="Hant" typeface="新細明體"/>
        <a:font script="Laoo" typeface="DokChampa"/>
        <a:font script="Thai" typeface="Angsana New"/>
        <a:font script="Hans" typeface="宋体"/>
        <a:font script="Deva" typeface="Mangal"/>
        <a:font script="Ethi" typeface="Nyala"/>
        <a:font script="Orya" typeface="Kalinga"/>
        <a:font script="Beng" typeface="Vrinda"/>
        <a:font script="Guru" typeface="Raavi"/>
      </a:majorFont>
      <a:minorFont>
        <a:latin typeface="Calibri"/>
        <a:ea typeface=""/>
        <a:cs typeface=""/>
        <a:font script="Yiii" typeface="Microsoft Yi Baiti"/>
        <a:font script="Syrc" typeface="Estrangelo Edessa"/>
        <a:font script="Hebr" typeface="Arial"/>
        <a:font script="Knda" typeface="Tunga"/>
        <a:font script="Arab" typeface="Arial"/>
        <a:font script="Cans" typeface="Euphemia"/>
        <a:font script="Telu" typeface="Gautami"/>
        <a:font script="Khmr" typeface="DaunPenh"/>
        <a:font script="Viet" typeface="Arial"/>
        <a:font script="Mlym" typeface="Kartika"/>
        <a:font script="Mong" typeface="Mongolian Baiti"/>
        <a:font script="Cher" typeface="Plantagenet Cherokee"/>
        <a:font script="Uigh" typeface="Microsoft Uighur"/>
        <a:font script="Taml" typeface="Latha"/>
        <a:font script="Sinh" typeface="Iskoola Pota"/>
        <a:font script="Gujr" typeface="Shruti"/>
        <a:font script="Jpan" typeface="ＭＳ Ｐゴシック"/>
        <a:font script="Tibt" typeface="Microsoft Himalaya"/>
        <a:font script="Thaa" typeface="MV Boli"/>
        <a:font script="Geor" typeface="Sylfaen"/>
        <a:font script="Hang" typeface="맑은 고딕"/>
        <a:font script="Hant" typeface="新細明體"/>
        <a:font script="Laoo" typeface="DokChampa"/>
        <a:font script="Thai" typeface="Cordia New"/>
        <a:font script="Hans" typeface="宋体"/>
        <a:font script="Deva" typeface="Mangal"/>
        <a:font script="Ethi" typeface="Nyala"/>
        <a:font script="Orya" typeface="Kalinga"/>
        <a:font script="Beng" typeface="Vrinda"/>
        <a:font script="Guru" typeface="Raavi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Pages>0</Pages>
  <Words>1</Words>
  <Characters>0</Characters>
  <Application>Microsoft Office PowerPoint</Application>
  <DocSecurity>0</DocSecurity>
  <PresentationFormat>Custom</PresentationFormat>
  <Lines>0</Lines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1_Larissa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Merker</dc:creator>
  <cp:lastModifiedBy>Roger Vickers</cp:lastModifiedBy>
  <cp:revision>426</cp:revision>
  <cp:lastPrinted>2019-09-04T11:02:45Z</cp:lastPrinted>
  <dcterms:created xsi:type="dcterms:W3CDTF">2012-07-12T13:04:28Z</dcterms:created>
  <dcterms:modified xsi:type="dcterms:W3CDTF">2019-09-30T07:48:59Z</dcterms:modified>
</cp:coreProperties>
</file>